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292608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7315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141732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夹点分析 + 工业热泵集成  ·  使用培训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0116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7ED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给制冷/热泵工程师 · 工艺人员 · 管理人员的简明手册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383280"/>
            <a:ext cx="91440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你会学到：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1）什么是夹点分析（用生活比喻讲清楚）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2）组合曲线 / 大组合曲线看什么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3）工业热泵该装在哪里（VDI 4646）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4）在 PinchHeat 里如何一步步操作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14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在 PinchHeat 里怎么用（5 步）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打开 https://pinchheat.jingyanrong.com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58191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录入物流：名称、热/冷、进出口温度、CP（可导入 CSV）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2920" y="224028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40487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设定 ΔTmin（常见 5–15 K，先用 10 K 试算）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2920" y="306324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E6F4F3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22783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点「运行夹点分析」→ 看 QHmin、QCmin、夹点、两张图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2920" y="388620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405079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④ 在热泵候选里选可行方案（注意跨夹点、COP、温升）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02920" y="470916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487375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⑤ 看经济/碳对比；需要可登录云端保存，或打印/PDF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14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填数据时最容易错的地方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工艺同事重点看这一页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32588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温度方向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017520" y="132588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热流：高温 → 低温；冷流：低温 → 高温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219456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 是什么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017520" y="219456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 ≈ 质量流量 × 比热，单位 kW/K；也可理解为“温度每降 1℃放出多少千瓦”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0632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相变段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017520" y="306324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蒸发/冷凝可分段填写，或用潜热负荷表示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0080" y="39319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间歇过程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017520" y="393192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用多工况/时间片：某时段某股物流可设为 0（停用）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480060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禁配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017520" y="480060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食品、腐蚀、安全不允许的换热对，请先设禁配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14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老板怎么快速读结果？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先看 4 个数，再听工程师解释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78308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QHmin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237744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最少还要买多少加热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（越小越好）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63640" y="146304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0" y="178308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QCmin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83680" y="237744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最少还要排多少冷却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（越小越好）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02920" y="365760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397764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夹点温度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22960" y="457200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热回收瓶颈在哪一档温度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263640" y="365760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0" y="397764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热泵回收期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583680" y="457200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投资大概几年回本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（经济面板）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14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进阶功能一览（用到再学）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不必一次全用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737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多工况 / 时间片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2377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设计负荷与部分负荷分开算，可年加权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0" name="Text 8"/>
          <p:cNvSpPr/>
          <p:nvPr/>
        </p:nvSpPr>
        <p:spPr>
          <a:xfrm>
            <a:off x="4526280" y="1737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 启发 + 换热器粗算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26280" y="2377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给出可能的匹配与面积量级（非施工图）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8321040" y="1737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公用工程等级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321040" y="2377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蒸汽/冷却水温度是否够得上夹点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703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4023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区域价目 + 工质库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31520" y="4663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套用 CN/DE/US 默认电价排放；筛选候选工质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297680" y="3703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9" name="Text 17"/>
          <p:cNvSpPr/>
          <p:nvPr/>
        </p:nvSpPr>
        <p:spPr>
          <a:xfrm>
            <a:off x="4526280" y="4023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云端账号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26280" y="4663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注册登录后保存项目、下载 PDF 报告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092440" y="3703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22" name="Text 20"/>
          <p:cNvSpPr/>
          <p:nvPr/>
        </p:nvSpPr>
        <p:spPr>
          <a:xfrm>
            <a:off x="8321040" y="4023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中 / 英 / 德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321040" y="4663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界面与报告语言可切换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14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开始试算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6517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7ED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https://pinchheat.jingyanrong.com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365760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建议路径：载入经典算例（含冷凝相变流股，QHmin≈200 / QCmin≈300）→ 看懂 QHmin/夹点/GCC → 换自己的物流数据 → 选热泵候选。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本工具辅助工程决策，不替代正式标准与有资质工程师签署的设计文件。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14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这份资料给谁看？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三种角色，各看各的重点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3566160" cy="3840480"/>
          </a:xfrm>
          <a:prstGeom prst="roundRect">
            <a:avLst>
              <a:gd name="adj" fmla="val 2564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7373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制冷 / 热泵工程师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651760"/>
            <a:ext cx="3108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看夹点在哪、热泵能否跨夹点、温升与 COP 是否合理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297680" y="1463040"/>
            <a:ext cx="3566160" cy="3840480"/>
          </a:xfrm>
          <a:prstGeom prst="roundRect">
            <a:avLst>
              <a:gd name="adj" fmla="val 2564"/>
            </a:avLst>
          </a:prstGeom>
          <a:solidFill>
            <a:srgbClr val="F3F6F9"/>
          </a:solidFill>
          <a:ln/>
        </p:spPr>
      </p:sp>
      <p:sp>
        <p:nvSpPr>
          <p:cNvPr id="10" name="Text 8"/>
          <p:cNvSpPr/>
          <p:nvPr/>
        </p:nvSpPr>
        <p:spPr>
          <a:xfrm>
            <a:off x="4526280" y="17373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工艺 / 公用工程人员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26280" y="2651760"/>
            <a:ext cx="3108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看物流数据怎么填、废热与用热如何匹配、禁配要注意什么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92440" y="1463040"/>
            <a:ext cx="3566160" cy="3840480"/>
          </a:xfrm>
          <a:prstGeom prst="roundRect">
            <a:avLst>
              <a:gd name="adj" fmla="val 2564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8321040" y="17373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管理人员 / 老板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321040" y="2651760"/>
            <a:ext cx="3108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看能省多少蒸汽/电、回收期大概多久、方案风险是否可控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工厂里常有的尴尬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一边烧蒸汽加热，一边又开冷却塔把热扔掉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5303520" cy="4114800"/>
          </a:xfrm>
          <a:prstGeom prst="roundRect">
            <a:avLst>
              <a:gd name="adj" fmla="val 2222"/>
            </a:avLst>
          </a:prstGeom>
          <a:solidFill>
            <a:srgbClr val="FDECEC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459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B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热流（要冷却）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194560"/>
            <a:ext cx="47548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反应出料、冷凝器、压缩机排气、热水排放……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温度高，本来就有“多余的热”。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若不利用，只能用冷却水/空冷把它倒掉。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355080" y="1417320"/>
            <a:ext cx="5303520" cy="4114800"/>
          </a:xfrm>
          <a:prstGeom prst="roundRect">
            <a:avLst>
              <a:gd name="adj" fmla="val 2222"/>
            </a:avLst>
          </a:prstGeom>
          <a:solidFill>
            <a:srgbClr val="E8F4F8"/>
          </a:solidFill>
          <a:ln/>
        </p:spPr>
      </p:sp>
      <p:sp>
        <p:nvSpPr>
          <p:cNvPr id="10" name="Text 8"/>
          <p:cNvSpPr/>
          <p:nvPr/>
        </p:nvSpPr>
        <p:spPr>
          <a:xfrm>
            <a:off x="6629400" y="16459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6F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冷流（要加热）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29400" y="2194560"/>
            <a:ext cx="47548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进料预热、蒸发、干燥、清洗热水、供暖……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需要外部蒸汽或热水补热。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钱和碳排放往往花在这里。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14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用一个比喻理解夹点分析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像给工厂做“热能拼图”：能对上的先对上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109728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想象你有一堆刚出炉的烤盘（热流），也有一堆要烤的生面团（冷流）。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聪明的做法：让烤盘的余热去暖生面团，而不是一边用空调吹凉烤盘、一边开烤箱烤面团。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夹点分析要回答三件事：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最多能内部回收多少热？（热力学极限）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还需要最少买多少蒸汽 / 开多少冷却？（目标能耗）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瓶颈卡在哪个温度？（夹点 = Pinch）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先记住 5 个词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后面图表都围着它们转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3F6F9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554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热流 Hot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40480" y="155448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需要被冷却的物流（放出热量）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224028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4231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冷流 Cold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840480" y="242316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需要被加热的物流（吸收热量）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02920" y="310896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3F6F9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29184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ΔTmin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840480" y="329184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换热器允许的最小温差，越小越省能但设备越贵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02920" y="397764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416052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QHmin / QCmin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840480" y="416052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最少还要外部加热 / 冷却多少（目标值）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02920" y="484632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3F6F9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502920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 Pinch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840480" y="502920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热回收最“紧”的温度，跨越它会浪费能源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14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组合曲线：一张图看清“能不能换热”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横轴是热量，纵轴是温度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097280" y="1554480"/>
            <a:ext cx="0" cy="3840480"/>
          </a:xfrm>
          <a:prstGeom prst="line">
            <a:avLst/>
          </a:prstGeom>
          <a:noFill/>
          <a:ln w="19050">
            <a:solidFill>
              <a:srgbClr val="1C243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97280" y="5394960"/>
            <a:ext cx="5943600" cy="0"/>
          </a:xfrm>
          <a:prstGeom prst="line">
            <a:avLst/>
          </a:prstGeom>
          <a:noFill/>
          <a:ln w="19050">
            <a:solidFill>
              <a:srgbClr val="1C24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55448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温度 ↑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0" y="54864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热量 H →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229394" y="1746504"/>
            <a:ext cx="3962400" cy="3648456"/>
          </a:xfrm>
          <a:prstGeom prst="rect">
            <a:avLst/>
          </a:prstGeom>
          <a:solidFill>
            <a:srgbClr val="0F6E6A">
              <a:alpha val="8000"/>
            </a:srgbClr>
          </a:solidFill>
          <a:ln w="12700">
            <a:solidFill>
              <a:srgbClr val="0F6E6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380309" y="1938528"/>
            <a:ext cx="1981200" cy="768096"/>
          </a:xfrm>
          <a:prstGeom prst="line">
            <a:avLst/>
          </a:prstGeom>
          <a:noFill/>
          <a:ln w="38100">
            <a:solidFill>
              <a:srgbClr val="C23B3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61509" y="2706624"/>
            <a:ext cx="1981200" cy="1344168"/>
          </a:xfrm>
          <a:prstGeom prst="line">
            <a:avLst/>
          </a:prstGeom>
          <a:noFill/>
          <a:ln w="38100">
            <a:solidFill>
              <a:srgbClr val="C23B3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42709" y="4050792"/>
            <a:ext cx="849086" cy="960120"/>
          </a:xfrm>
          <a:prstGeom prst="line">
            <a:avLst/>
          </a:prstGeom>
          <a:noFill/>
          <a:ln w="38100">
            <a:solidFill>
              <a:srgbClr val="C23B3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229394" y="4818888"/>
            <a:ext cx="1698171" cy="-960120"/>
          </a:xfrm>
          <a:prstGeom prst="line">
            <a:avLst/>
          </a:prstGeom>
          <a:noFill/>
          <a:ln w="38100">
            <a:solidFill>
              <a:srgbClr val="1F6F8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27566" y="3858768"/>
            <a:ext cx="1981200" cy="-768096"/>
          </a:xfrm>
          <a:prstGeom prst="line">
            <a:avLst/>
          </a:prstGeom>
          <a:noFill/>
          <a:ln w="38100">
            <a:solidFill>
              <a:srgbClr val="1F6F8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908766" y="3090672"/>
            <a:ext cx="849086" cy="-768096"/>
          </a:xfrm>
          <a:prstGeom prst="line">
            <a:avLst/>
          </a:prstGeom>
          <a:noFill/>
          <a:ln w="38100">
            <a:solidFill>
              <a:srgbClr val="1F6F8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521823" y="1746504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B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热组合曲线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342709" y="193852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6F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冷组合曲线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219994" y="3186684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重叠区 ≈ 可回收热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380309" y="5164531"/>
            <a:ext cx="849086" cy="0"/>
          </a:xfrm>
          <a:prstGeom prst="line">
            <a:avLst/>
          </a:prstGeom>
          <a:noFill/>
          <a:ln w="19050">
            <a:solidFill>
              <a:srgbClr val="1F6F8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451066" y="4914900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6F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QCmin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191794" y="5164531"/>
            <a:ext cx="566057" cy="0"/>
          </a:xfrm>
          <a:prstGeom prst="line">
            <a:avLst/>
          </a:prstGeom>
          <a:noFill/>
          <a:ln w="19050">
            <a:solidFill>
              <a:srgbClr val="C45C2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163491" y="4914900"/>
            <a:ext cx="822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4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QHmin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949440" y="1554480"/>
            <a:ext cx="475488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怎么读：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两线越靠近，越容易互相换热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中间重叠段 = 内部可回收热量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冷线右侧多出来 = 还要加热 QHmin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热线左侧多出来 = 还要冷却 QCmin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老板版一句话：重叠越多，买的蒸汽越少。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14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夹点：热能利用的“瓶颈温度”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像高速公路最窄的路段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11155680" cy="1828800"/>
          </a:xfrm>
          <a:prstGeom prst="roundRect">
            <a:avLst>
              <a:gd name="adj" fmla="val 5000"/>
            </a:avLst>
          </a:prstGeom>
          <a:solidFill>
            <a:srgbClr val="FFF6E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6459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夹点以上：只允许加热（或从更高温度取热）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夹点以下：只允许冷却（或向更低温度排热）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若把夹点以下的热“硬送到”夹点以上用，等于浪费了本可回收的能量。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2920" y="356616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3F6F9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正确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4297680"/>
            <a:ext cx="3154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夹点上加热、夹点下冷却；热泵跨过夹点提温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297680" y="356616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3F6F9"/>
          </a:solidFill>
          <a:ln/>
        </p:spPr>
      </p:sp>
      <p:sp>
        <p:nvSpPr>
          <p:cNvPr id="12" name="Text 10"/>
          <p:cNvSpPr/>
          <p:nvPr/>
        </p:nvSpPr>
        <p:spPr>
          <a:xfrm>
            <a:off x="452628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错误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26280" y="4297680"/>
            <a:ext cx="3154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跨夹点直接换热；热泵蒸发/冷凝都在夹点同侧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092440" y="356616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3F6F9"/>
          </a:solidFill>
          <a:ln/>
        </p:spPr>
      </p:sp>
      <p:sp>
        <p:nvSpPr>
          <p:cNvPr id="15" name="Text 13"/>
          <p:cNvSpPr/>
          <p:nvPr/>
        </p:nvSpPr>
        <p:spPr>
          <a:xfrm>
            <a:off x="832104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目标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321040" y="4297680"/>
            <a:ext cx="3154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先逼近 QHmin / QCmin，再谈换热器怎么排布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14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大组合曲线 GCC：找公用工程与热泵位置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里的第二条关键图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463040"/>
            <a:ext cx="68580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GCC 可以理解为：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把“每个温度还缺多少热 / 多多少热”画成一条口袋曲线。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曲线碰到 0 的地方 → 夹点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夹点以上的口袋 → 需要加热（蒸汽、热水、热泵放热）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夹点以下的口袋 → 需要冷却（冷却水、热泵吸热）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工程师口诀：热泵 = 从下面口袋吸热，送到上面口袋放热。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772400" y="1554480"/>
            <a:ext cx="3840480" cy="4114800"/>
          </a:xfrm>
          <a:prstGeom prst="roundRect">
            <a:avLst>
              <a:gd name="adj" fmla="val 2381"/>
            </a:avLst>
          </a:prstGeom>
          <a:solidFill>
            <a:srgbClr val="F3F6F9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0" y="18288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里对应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046720" y="2377440"/>
            <a:ext cx="32918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分析结果区域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组合曲线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大组合曲线 GCC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夹点温度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QHmin / QCmin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热泵候选列表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14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工业热泵装哪里？看 VDI 4646 一句话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蒸发在夹点下，冷凝在夹点上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1155680" cy="1280160"/>
          </a:xfrm>
          <a:prstGeom prst="roundRect">
            <a:avLst>
              <a:gd name="adj" fmla="val 7143"/>
            </a:avLst>
          </a:prstGeom>
          <a:solidFill>
            <a:srgbClr val="E6F4F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6002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正确集成：热泵从夹点以下取废热（蒸发），升温后送到夹点以上供热（冷凝）。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这样同时减少冷却和加热，才是“真节能”。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2920" y="2926080"/>
            <a:ext cx="3611880" cy="2560320"/>
          </a:xfrm>
          <a:prstGeom prst="roundRect">
            <a:avLst>
              <a:gd name="adj" fmla="val 3571"/>
            </a:avLst>
          </a:prstGeom>
          <a:solidFill>
            <a:srgbClr val="F3F6F9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32004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夹点以下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384048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废热、冷却负荷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热泵蒸发器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297680" y="2926080"/>
            <a:ext cx="3611880" cy="2560320"/>
          </a:xfrm>
          <a:prstGeom prst="roundRect">
            <a:avLst>
              <a:gd name="adj" fmla="val 3571"/>
            </a:avLst>
          </a:prstGeom>
          <a:solidFill>
            <a:srgbClr val="F3F6F9"/>
          </a:solidFill>
          <a:ln/>
        </p:spPr>
      </p:sp>
      <p:sp>
        <p:nvSpPr>
          <p:cNvPr id="12" name="Text 10"/>
          <p:cNvSpPr/>
          <p:nvPr/>
        </p:nvSpPr>
        <p:spPr>
          <a:xfrm>
            <a:off x="4526280" y="32004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温升 Lift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26280" y="384048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温差越大，COP 通常越低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要权衡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092440" y="2926080"/>
            <a:ext cx="3611880" cy="2560320"/>
          </a:xfrm>
          <a:prstGeom prst="roundRect">
            <a:avLst>
              <a:gd name="adj" fmla="val 3571"/>
            </a:avLst>
          </a:prstGeom>
          <a:solidFill>
            <a:srgbClr val="F3F6F9"/>
          </a:solidFill>
          <a:ln/>
        </p:spPr>
      </p:sp>
      <p:sp>
        <p:nvSpPr>
          <p:cNvPr id="15" name="Text 13"/>
          <p:cNvSpPr/>
          <p:nvPr/>
        </p:nvSpPr>
        <p:spPr>
          <a:xfrm>
            <a:off x="8321040" y="32004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夹点以上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21040" y="384048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工艺加热需求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热泵冷凝器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14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PinchHeat 使用培训 — 夹点分析入门</dc:title>
  <dc:subject>面向制冷热泵工程师、工艺人员与管理人员</dc:subject>
  <dc:creator>PinchHeat</dc:creator>
  <cp:lastModifiedBy>PinchHeat</cp:lastModifiedBy>
  <cp:revision>1</cp:revision>
  <dcterms:created xsi:type="dcterms:W3CDTF">2026-08-03T07:26:27Z</dcterms:created>
  <dcterms:modified xsi:type="dcterms:W3CDTF">2026-08-03T07:26:27Z</dcterms:modified>
</cp:coreProperties>
</file>